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241AB2-2B14-4BCF-8E03-26A908A54D14}" type="datetimeFigureOut">
              <a:rPr lang="en-US" smtClean="0"/>
              <a:t>3/8/2023</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6796800B-0136-464B-B1B8-D6CA07218ABB}"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179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241AB2-2B14-4BCF-8E03-26A908A54D1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6800B-0136-464B-B1B8-D6CA07218ABB}"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01911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241AB2-2B14-4BCF-8E03-26A908A54D1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6800B-0136-464B-B1B8-D6CA07218ABB}"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33693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B3241AB2-2B14-4BCF-8E03-26A908A54D14}" type="datetimeFigureOut">
              <a:rPr lang="en-US" smtClean="0"/>
              <a:t>3/8/2023</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6796800B-0136-464B-B1B8-D6CA07218ABB}"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69201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3241AB2-2B14-4BCF-8E03-26A908A54D14}"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6800B-0136-464B-B1B8-D6CA07218ABB}"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0736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241AB2-2B14-4BCF-8E03-26A908A54D14}"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6800B-0136-464B-B1B8-D6CA07218ABB}"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96284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241AB2-2B14-4BCF-8E03-26A908A54D14}"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6800B-0136-464B-B1B8-D6CA07218ABB}"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28554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241AB2-2B14-4BCF-8E03-26A908A54D14}"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6800B-0136-464B-B1B8-D6CA07218ABB}"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62462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41AB2-2B14-4BCF-8E03-26A908A54D14}"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6800B-0136-464B-B1B8-D6CA07218ABB}" type="slidenum">
              <a:rPr lang="en-US" smtClean="0"/>
              <a:t>‹#›</a:t>
            </a:fld>
            <a:endParaRPr lang="en-US"/>
          </a:p>
        </p:txBody>
      </p:sp>
    </p:spTree>
    <p:extLst>
      <p:ext uri="{BB962C8B-B14F-4D97-AF65-F5344CB8AC3E}">
        <p14:creationId xmlns:p14="http://schemas.microsoft.com/office/powerpoint/2010/main" val="399823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241AB2-2B14-4BCF-8E03-26A908A54D14}"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6800B-0136-464B-B1B8-D6CA07218ABB}"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80417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B3241AB2-2B14-4BCF-8E03-26A908A54D14}" type="datetimeFigureOut">
              <a:rPr lang="en-US" smtClean="0"/>
              <a:t>3/8/2023</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6796800B-0136-464B-B1B8-D6CA07218ABB}"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349018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3241AB2-2B14-4BCF-8E03-26A908A54D14}" type="datetimeFigureOut">
              <a:rPr lang="en-US" smtClean="0"/>
              <a:t>3/8/2023</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796800B-0136-464B-B1B8-D6CA07218ABB}" type="slidenum">
              <a:rPr lang="en-US" smtClean="0"/>
              <a:t>‹#›</a:t>
            </a:fld>
            <a:endParaRPr lang="en-US"/>
          </a:p>
        </p:txBody>
      </p:sp>
    </p:spTree>
    <p:extLst>
      <p:ext uri="{BB962C8B-B14F-4D97-AF65-F5344CB8AC3E}">
        <p14:creationId xmlns:p14="http://schemas.microsoft.com/office/powerpoint/2010/main" val="7202450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8866C-2103-FABB-8C97-3542D14DC2F0}"/>
              </a:ext>
            </a:extLst>
          </p:cNvPr>
          <p:cNvSpPr>
            <a:spLocks noGrp="1"/>
          </p:cNvSpPr>
          <p:nvPr>
            <p:ph type="ctrTitle"/>
          </p:nvPr>
        </p:nvSpPr>
        <p:spPr/>
        <p:txBody>
          <a:bodyPr>
            <a:normAutofit/>
          </a:bodyPr>
          <a:lstStyle/>
          <a:p>
            <a:pPr algn="ctr"/>
            <a:r>
              <a:rPr lang="en-US" sz="4000" b="1" dirty="0">
                <a:latin typeface="Arial" panose="020B0604020202020204" pitchFamily="34" charset="0"/>
                <a:cs typeface="Arial" panose="020B0604020202020204" pitchFamily="34" charset="0"/>
              </a:rPr>
              <a:t>RULES OF DEBIT AND CREDIT</a:t>
            </a:r>
          </a:p>
        </p:txBody>
      </p:sp>
    </p:spTree>
    <p:extLst>
      <p:ext uri="{BB962C8B-B14F-4D97-AF65-F5344CB8AC3E}">
        <p14:creationId xmlns:p14="http://schemas.microsoft.com/office/powerpoint/2010/main" val="10010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B659-7EA7-BBE0-B347-A3B57A5849A3}"/>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Debit and Credit in Accounting</a:t>
            </a:r>
          </a:p>
        </p:txBody>
      </p:sp>
      <p:sp>
        <p:nvSpPr>
          <p:cNvPr id="3" name="Content Placeholder 2">
            <a:extLst>
              <a:ext uri="{FF2B5EF4-FFF2-40B4-BE49-F238E27FC236}">
                <a16:creationId xmlns:a16="http://schemas.microsoft.com/office/drawing/2014/main" id="{9EF74653-85CD-86EA-F5BF-FC14A0CBB757}"/>
              </a:ext>
            </a:extLst>
          </p:cNvPr>
          <p:cNvSpPr>
            <a:spLocks noGrp="1"/>
          </p:cNvSpPr>
          <p:nvPr>
            <p:ph idx="1"/>
          </p:nvPr>
        </p:nvSpPr>
        <p:spPr/>
        <p:txBody>
          <a:bodyPr>
            <a:normAutofit/>
          </a:bodyPr>
          <a:lstStyle/>
          <a:p>
            <a:pPr marL="0" indent="0" algn="just">
              <a:buNone/>
            </a:pPr>
            <a:r>
              <a:rPr lang="en-US" dirty="0">
                <a:latin typeface="Arial" panose="020B0604020202020204" pitchFamily="34" charset="0"/>
                <a:cs typeface="Arial" panose="020B0604020202020204" pitchFamily="34" charset="0"/>
              </a:rPr>
              <a:t>Every business transaction which can be measured in monetary terms finds a place in the accounting transactions of a firm. In order to record such transactions, a system of debit and credit has been devised, which records such events through two different accounts.</a:t>
            </a:r>
          </a:p>
          <a:p>
            <a:pPr marL="0" indent="0" algn="just">
              <a:buNone/>
            </a:pPr>
            <a:r>
              <a:rPr lang="en-US" dirty="0">
                <a:latin typeface="Arial" panose="020B0604020202020204" pitchFamily="34" charset="0"/>
                <a:cs typeface="Arial" panose="020B0604020202020204" pitchFamily="34" charset="0"/>
              </a:rPr>
              <a:t>The net effect of these accounting entries is the same in terms of quantity. However, by debiting and crediting two different accounts, the correct and apt accounting treatment can be depicted. In a ledger account, usually the debit column is on the left and the credit column is on the right.</a:t>
            </a:r>
          </a:p>
        </p:txBody>
      </p:sp>
    </p:spTree>
    <p:extLst>
      <p:ext uri="{BB962C8B-B14F-4D97-AF65-F5344CB8AC3E}">
        <p14:creationId xmlns:p14="http://schemas.microsoft.com/office/powerpoint/2010/main" val="1067618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AB327E-E7B8-DEFB-C905-35D61E81336D}"/>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 debit is an accounting entry that either increases an asset or expense account. Or decreases a liability or equity account. It is positioned on the left in an accounting entry.</a:t>
            </a:r>
          </a:p>
          <a:p>
            <a:pPr marL="0" indent="0" algn="just">
              <a:buNone/>
            </a:pPr>
            <a:r>
              <a:rPr lang="en-US" dirty="0">
                <a:latin typeface="Arial" panose="020B0604020202020204" pitchFamily="34" charset="0"/>
                <a:cs typeface="Arial" panose="020B0604020202020204" pitchFamily="34" charset="0"/>
              </a:rPr>
              <a:t>A credit is an accounting entry that increases either a liability or equity account. Or decreases an asset or expense account. It is positioned on the right in an accounting entry.</a:t>
            </a:r>
          </a:p>
          <a:p>
            <a:pPr marL="0" indent="0">
              <a:buNone/>
            </a:pPr>
            <a:endParaRPr lang="en-US" dirty="0"/>
          </a:p>
        </p:txBody>
      </p:sp>
    </p:spTree>
    <p:extLst>
      <p:ext uri="{BB962C8B-B14F-4D97-AF65-F5344CB8AC3E}">
        <p14:creationId xmlns:p14="http://schemas.microsoft.com/office/powerpoint/2010/main" val="2109343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C9BD22-AB30-C441-A3DE-BC4A128E2FAB}"/>
              </a:ext>
            </a:extLst>
          </p:cNvPr>
          <p:cNvSpPr>
            <a:spLocks noGrp="1"/>
          </p:cNvSpPr>
          <p:nvPr>
            <p:ph idx="1"/>
          </p:nvPr>
        </p:nvSpPr>
        <p:spPr/>
        <p:txBody>
          <a:bodyPr>
            <a:normAutofit fontScale="92500"/>
          </a:bodyPr>
          <a:lstStyle/>
          <a:p>
            <a:pPr marL="0" indent="0" algn="just">
              <a:buNone/>
            </a:pPr>
            <a:r>
              <a:rPr lang="en-US" dirty="0">
                <a:latin typeface="Arial" panose="020B0604020202020204" pitchFamily="34" charset="0"/>
                <a:cs typeface="Arial" panose="020B0604020202020204" pitchFamily="34" charset="0"/>
              </a:rPr>
              <a:t>Whenever an accounting transaction happens, a minimum of two accounts is always impacted, with a debit entry being recorded against one account and a credit entry being recorded against another account. There is no upper limit to the number of accounts involved in a transaction but the minimum cannot be less than two accounts.</a:t>
            </a:r>
          </a:p>
          <a:p>
            <a:pPr marL="0" indent="0" algn="just">
              <a:buNone/>
            </a:pPr>
            <a:r>
              <a:rPr lang="en-US" dirty="0">
                <a:latin typeface="Arial" panose="020B0604020202020204" pitchFamily="34" charset="0"/>
                <a:cs typeface="Arial" panose="020B0604020202020204" pitchFamily="34" charset="0"/>
              </a:rPr>
              <a:t>The totals of the debits and credits for any transaction must always equal each other so that an accounting transaction is always said to be in balance. Thus, the use of debits and credits in a two column transaction recording format is the most essential of all controls over accounting accuracy. This is how debit and credit find their use.</a:t>
            </a:r>
          </a:p>
          <a:p>
            <a:pPr marL="0" indent="0" algn="just">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038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03ABC-C2A3-45C8-4FD0-3EB897143BDD}"/>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3 Golden Rules of Accounting</a:t>
            </a:r>
          </a:p>
        </p:txBody>
      </p:sp>
      <p:sp>
        <p:nvSpPr>
          <p:cNvPr id="3" name="Content Placeholder 2">
            <a:extLst>
              <a:ext uri="{FF2B5EF4-FFF2-40B4-BE49-F238E27FC236}">
                <a16:creationId xmlns:a16="http://schemas.microsoft.com/office/drawing/2014/main" id="{C299BF38-1691-B289-C25C-53C6245B3EB4}"/>
              </a:ext>
            </a:extLst>
          </p:cNvPr>
          <p:cNvSpPr>
            <a:spLocks noGrp="1"/>
          </p:cNvSpPr>
          <p:nvPr>
            <p:ph idx="1"/>
          </p:nvPr>
        </p:nvSpPr>
        <p:spPr/>
        <p:txBody>
          <a:bodyPr>
            <a:normAutofit/>
          </a:bodyPr>
          <a:lstStyle/>
          <a:p>
            <a:pPr marL="0" indent="0" algn="just">
              <a:buNone/>
            </a:pPr>
            <a:r>
              <a:rPr lang="en-US" dirty="0">
                <a:latin typeface="Arial" panose="020B0604020202020204" pitchFamily="34" charset="0"/>
                <a:cs typeface="Arial" panose="020B0604020202020204" pitchFamily="34" charset="0"/>
              </a:rPr>
              <a:t>Golden rules of account form the basis for bookkeeping. As per the golden rules of accounting, you must ascertain the type of account for each transaction. Each type of account has its own set of rules that needs to be applied for each transaction. Following are the three golden rules of accounting:</a:t>
            </a:r>
          </a:p>
        </p:txBody>
      </p:sp>
    </p:spTree>
    <p:extLst>
      <p:ext uri="{BB962C8B-B14F-4D97-AF65-F5344CB8AC3E}">
        <p14:creationId xmlns:p14="http://schemas.microsoft.com/office/powerpoint/2010/main" val="47210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0A853-23DB-C718-D2FF-AE2F4F61BCFD}"/>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Rule 1: Debit What Comes In, Credit What Goes Out.</a:t>
            </a:r>
          </a:p>
        </p:txBody>
      </p:sp>
      <p:sp>
        <p:nvSpPr>
          <p:cNvPr id="3" name="Content Placeholder 2">
            <a:extLst>
              <a:ext uri="{FF2B5EF4-FFF2-40B4-BE49-F238E27FC236}">
                <a16:creationId xmlns:a16="http://schemas.microsoft.com/office/drawing/2014/main" id="{C1057A29-F295-2925-9CD1-5C47A589F3C4}"/>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This rule applies to real accounts. Furniture, land, buildings, machinery, etc., are included in real accounts. By default, they have a debit balance. As a result, debiting what is coming in adds to the existing account balance. Similarly, when a tangible asset leaves the firm, crediting what goes out reduces the account balance.</a:t>
            </a:r>
          </a:p>
          <a:p>
            <a:pPr marL="0" indent="0" algn="just">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1743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407F5-F09F-30CF-34A8-A25762387D24}"/>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Rule 2: Debit the Receiver, Credit the Giver.</a:t>
            </a:r>
          </a:p>
        </p:txBody>
      </p:sp>
      <p:sp>
        <p:nvSpPr>
          <p:cNvPr id="3" name="Content Placeholder 2">
            <a:extLst>
              <a:ext uri="{FF2B5EF4-FFF2-40B4-BE49-F238E27FC236}">
                <a16:creationId xmlns:a16="http://schemas.microsoft.com/office/drawing/2014/main" id="{993A8E37-EF0D-13BC-5436-2D1CAE44F756}"/>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This rule applies to personal accounts. When a real or artificial person donates something to the </a:t>
            </a:r>
            <a:r>
              <a:rPr lang="en-US" dirty="0" err="1">
                <a:latin typeface="Arial" panose="020B0604020202020204" pitchFamily="34" charset="0"/>
                <a:cs typeface="Arial" panose="020B0604020202020204" pitchFamily="34" charset="0"/>
              </a:rPr>
              <a:t>organisation</a:t>
            </a:r>
            <a:r>
              <a:rPr lang="en-US" dirty="0">
                <a:latin typeface="Arial" panose="020B0604020202020204" pitchFamily="34" charset="0"/>
                <a:cs typeface="Arial" panose="020B0604020202020204" pitchFamily="34" charset="0"/>
              </a:rPr>
              <a:t>, it becomes an inflow, and the person must be credited in the books. Conversely, the receiver must be debited.</a:t>
            </a:r>
          </a:p>
        </p:txBody>
      </p:sp>
    </p:spTree>
    <p:extLst>
      <p:ext uri="{BB962C8B-B14F-4D97-AF65-F5344CB8AC3E}">
        <p14:creationId xmlns:p14="http://schemas.microsoft.com/office/powerpoint/2010/main" val="396460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AC06F-789F-9AF0-2EED-BB5B74DE6C44}"/>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Rule 3: Debit All Expenses and Losses, Credit all Incomes and Gains.</a:t>
            </a:r>
          </a:p>
        </p:txBody>
      </p:sp>
      <p:sp>
        <p:nvSpPr>
          <p:cNvPr id="3" name="Content Placeholder 2">
            <a:extLst>
              <a:ext uri="{FF2B5EF4-FFF2-40B4-BE49-F238E27FC236}">
                <a16:creationId xmlns:a16="http://schemas.microsoft.com/office/drawing/2014/main" id="{43713867-8AB6-005E-BB79-B351F31E5F0C}"/>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This rule applies to nominal accounts. A company’s capital is its liability. As a result, it has a credit balance. Crediting all the income and gains will increase the capital. On the other hand, the capital reduces when expenses and losses are debited.</a:t>
            </a:r>
          </a:p>
        </p:txBody>
      </p:sp>
    </p:spTree>
    <p:extLst>
      <p:ext uri="{BB962C8B-B14F-4D97-AF65-F5344CB8AC3E}">
        <p14:creationId xmlns:p14="http://schemas.microsoft.com/office/powerpoint/2010/main" val="16348545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10</TotalTime>
  <Words>564</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Gallery</vt:lpstr>
      <vt:lpstr>RULES OF DEBIT AND CREDIT</vt:lpstr>
      <vt:lpstr>Debit and Credit in Accounting</vt:lpstr>
      <vt:lpstr>PowerPoint Presentation</vt:lpstr>
      <vt:lpstr>PowerPoint Presentation</vt:lpstr>
      <vt:lpstr>3 Golden Rules of Accounting</vt:lpstr>
      <vt:lpstr>Rule 1: Debit What Comes In, Credit What Goes Out.</vt:lpstr>
      <vt:lpstr>Rule 2: Debit the Receiver, Credit the Giver.</vt:lpstr>
      <vt:lpstr>Rule 3: Debit All Expenses and Losses, Credit all Incomes and Gains.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Shailee Upadhayay</cp:lastModifiedBy>
  <cp:revision>4</cp:revision>
  <dcterms:created xsi:type="dcterms:W3CDTF">2022-12-14T16:13:21Z</dcterms:created>
  <dcterms:modified xsi:type="dcterms:W3CDTF">2023-03-08T16:38:40Z</dcterms:modified>
</cp:coreProperties>
</file>